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lab Light"/>
      <p:regular r:id="rId31"/>
      <p:bold r:id="rId32"/>
    </p:embeddedFont>
    <p:embeddedFont>
      <p:font typeface="Roboto Slab"/>
      <p:regular r:id="rId33"/>
      <p:bold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6FFF8A6-CDAF-4C52-BBE4-024637021EA4}">
  <a:tblStyle styleId="{76FFF8A6-CDAF-4C52-BBE4-024637021E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098DC0F-05A6-4799-9A3E-3450718593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5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6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Ligh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Ligh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Slab-bold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df11b1f26_0_6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df11b1f26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df11b1f26_0_6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df11b1f2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df11b1f26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df11b1f26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df11b1f26_0_6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df11b1f26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df11b1f26_0_6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df11b1f26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df11b1f26_0_6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df11b1f26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df11b1f26_0_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df11b1f2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df11b1f26_0_6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df11b1f2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df11b1f26_0_9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df11b1f2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df11b1f26_0_9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df11b1f26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df11b1f26_0_6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df11b1f2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df11b1f26_0_7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df11b1f2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df11b2b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df11b2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df11b2b6b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df11b2b6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df11b2b6b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df11b2b6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df11b1f26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df11b1f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df11b1f26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df11b1f2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df11b1f26_0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df11b1f26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df11b1f26_0_5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df11b1f26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f11b1f26_0_5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f11b1f26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df11b2b6b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df11b2b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f11b1f26_0_5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f11b1f2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E2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3AB54A">
              <a:alpha val="7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007ACC">
              <a:alpha val="7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7DF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fmla="val 7929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76" name="Google Shape;276;p1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79" name="Google Shape;279;p1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qua">
  <p:cSld name="BLANK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2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04" name="Google Shape;304;p1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07" name="Google Shape;307;p1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32" name="Google Shape;332;p1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35" name="Google Shape;335;p1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1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4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C4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59" name="Google Shape;359;p1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62" name="Google Shape;362;p1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2300611" y="99019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38" name="Google Shape;38;p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41" name="Google Shape;41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 txBox="1"/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/>
        </p:txBody>
      </p:sp>
      <p:sp>
        <p:nvSpPr>
          <p:cNvPr id="53" name="Google Shape;53;p3"/>
          <p:cNvSpPr txBox="1"/>
          <p:nvPr>
            <p:ph idx="1" type="subTitle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327788" y="4664713"/>
            <a:ext cx="382244" cy="38224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70" name="Google Shape;70;p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73" name="Google Shape;73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4"/>
          <p:cNvSpPr txBox="1"/>
          <p:nvPr>
            <p:ph idx="1" type="body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○"/>
              <a:defRPr i="1" sz="3000">
                <a:solidFill>
                  <a:srgbClr val="4A5C65"/>
                </a:solidFill>
              </a:defRPr>
            </a:lvl1pPr>
            <a:lvl2pPr indent="-419100" lvl="1" marL="9144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2pPr>
            <a:lvl3pPr indent="-4191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3pPr>
            <a:lvl4pPr indent="-4191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4pPr>
            <a:lvl5pPr indent="-4191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5pPr>
            <a:lvl6pPr indent="-4191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6pPr>
            <a:lvl7pPr indent="-4191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7pPr>
            <a:lvl8pPr indent="-4191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8pPr>
            <a:lvl9pPr indent="-419100" lvl="8" marL="4114800" algn="ctr">
              <a:spcBef>
                <a:spcPts val="1000"/>
              </a:spcBef>
              <a:spcAft>
                <a:spcPts val="100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9pPr>
          </a:lstStyle>
          <a:p/>
        </p:txBody>
      </p:sp>
      <p:sp>
        <p:nvSpPr>
          <p:cNvPr id="82" name="Google Shape;82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00" name="Google Shape;100;p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03" name="Google Shape;103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5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30" name="Google Shape;130;p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33" name="Google Shape;133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6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43" name="Google Shape;143;p6"/>
          <p:cNvSpPr txBox="1"/>
          <p:nvPr>
            <p:ph idx="2" type="body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61" name="Google Shape;161;p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64" name="Google Shape;164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3" name="Google Shape;173;p7"/>
          <p:cNvSpPr txBox="1"/>
          <p:nvPr>
            <p:ph idx="1" type="body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74" name="Google Shape;174;p7"/>
          <p:cNvSpPr txBox="1"/>
          <p:nvPr>
            <p:ph idx="2" type="body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75" name="Google Shape;175;p7"/>
          <p:cNvSpPr txBox="1"/>
          <p:nvPr>
            <p:ph idx="3" type="body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93" name="Google Shape;193;p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96" name="Google Shape;196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8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8327788" y="626113"/>
            <a:ext cx="382244" cy="38224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9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18" name="Google Shape;218;p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9"/>
          <p:cNvSpPr txBox="1"/>
          <p:nvPr>
            <p:ph idx="1" type="body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21" name="Google Shape;221;p9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9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23" name="Google Shape;223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9"/>
          <p:cNvSpPr txBox="1"/>
          <p:nvPr>
            <p:ph idx="12" type="sldNum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1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48" name="Google Shape;248;p1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51" name="Google Shape;251;p1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34" y="1086449"/>
            <a:ext cx="1753539" cy="185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500" y="522000"/>
            <a:ext cx="770500" cy="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150" y="1000975"/>
            <a:ext cx="518704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527" y="4048509"/>
            <a:ext cx="770500" cy="77050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5"/>
          <p:cNvSpPr txBox="1"/>
          <p:nvPr>
            <p:ph type="ctrTitle"/>
          </p:nvPr>
        </p:nvSpPr>
        <p:spPr>
          <a:xfrm>
            <a:off x="2757250" y="2417750"/>
            <a:ext cx="3629400" cy="1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Por: Fuentes Paredes, Nelson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24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Componentes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2881350" y="512175"/>
            <a:ext cx="5466900" cy="526800"/>
          </a:xfrm>
          <a:prstGeom prst="rect">
            <a:avLst/>
          </a:prstGeom>
          <a:solidFill>
            <a:srgbClr val="181818"/>
          </a:solidFill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np g c my-component</a:t>
            </a:r>
            <a:endParaRPr sz="2100"/>
          </a:p>
        </p:txBody>
      </p:sp>
      <p:sp>
        <p:nvSpPr>
          <p:cNvPr id="468" name="Google Shape;468;p24"/>
          <p:cNvSpPr txBox="1"/>
          <p:nvPr>
            <p:ph idx="1" type="body"/>
          </p:nvPr>
        </p:nvSpPr>
        <p:spPr>
          <a:xfrm>
            <a:off x="2901875" y="1033400"/>
            <a:ext cx="52923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componentes son el bloque de construcción más básico de un UI en una aplicación Angular. Una aplicación Angular es un árbol de componentes Angular.</a:t>
            </a:r>
            <a:endParaRPr/>
          </a:p>
        </p:txBody>
      </p:sp>
      <p:pic>
        <p:nvPicPr>
          <p:cNvPr id="469" name="Google Shape;4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325" y="2710900"/>
            <a:ext cx="219075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25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Componentes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76" name="Google Shape;4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775" y="1122575"/>
            <a:ext cx="42672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26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Servicios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2881350" y="512175"/>
            <a:ext cx="5466900" cy="526800"/>
          </a:xfrm>
          <a:prstGeom prst="rect">
            <a:avLst/>
          </a:prstGeom>
          <a:solidFill>
            <a:srgbClr val="181818"/>
          </a:solidFill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np g s my-service</a:t>
            </a:r>
            <a:endParaRPr sz="2100"/>
          </a:p>
        </p:txBody>
      </p:sp>
      <p:sp>
        <p:nvSpPr>
          <p:cNvPr id="484" name="Google Shape;484;p26"/>
          <p:cNvSpPr txBox="1"/>
          <p:nvPr>
            <p:ph idx="1" type="body"/>
          </p:nvPr>
        </p:nvSpPr>
        <p:spPr>
          <a:xfrm>
            <a:off x="2901875" y="1033400"/>
            <a:ext cx="52923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componentes no deben recuperar o guardar datos directamente y, ciertamente, no deben presentar datos falsos a sabiendas. Deben centrarse en presentar datos y delegar el acceso de datos a un servicio.</a:t>
            </a:r>
            <a:endParaRPr/>
          </a:p>
        </p:txBody>
      </p:sp>
      <p:pic>
        <p:nvPicPr>
          <p:cNvPr id="485" name="Google Shape;4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125" y="3047300"/>
            <a:ext cx="3333875" cy="8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27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Servicios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92" name="Google Shape;4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475" y="1217488"/>
            <a:ext cx="5057900" cy="270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28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Enrutamiento </a:t>
            </a:r>
            <a:r>
              <a:rPr b="1" lang="en" sz="1200">
                <a:latin typeface="Roboto Slab"/>
                <a:ea typeface="Roboto Slab"/>
                <a:cs typeface="Roboto Slab"/>
                <a:sym typeface="Roboto Slab"/>
              </a:rPr>
              <a:t>src/app/app-routing.modules.ts</a:t>
            </a:r>
            <a:endParaRPr b="1"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2938150" y="1666100"/>
            <a:ext cx="54846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import { RouterModule, Routes } from '@angular/router';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ModuleWithProviders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'@angular/core/src/metadata/ng_module';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0" name="Google Shape;500;p28"/>
          <p:cNvSpPr txBox="1"/>
          <p:nvPr>
            <p:ph idx="1" type="body"/>
          </p:nvPr>
        </p:nvSpPr>
        <p:spPr>
          <a:xfrm>
            <a:off x="2901875" y="1033400"/>
            <a:ext cx="5292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IMPORTACIONES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2938150" y="3418700"/>
            <a:ext cx="5484600" cy="50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const routes: Routes = [];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2" name="Google Shape;502;p28"/>
          <p:cNvSpPr txBox="1"/>
          <p:nvPr>
            <p:ph idx="1" type="body"/>
          </p:nvPr>
        </p:nvSpPr>
        <p:spPr>
          <a:xfrm>
            <a:off x="2901875" y="2786000"/>
            <a:ext cx="5292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COLECCIÓN DE RUTAS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29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Enrutamiento </a:t>
            </a:r>
            <a:r>
              <a:rPr b="1" lang="en" sz="1200">
                <a:latin typeface="Roboto Slab"/>
                <a:ea typeface="Roboto Slab"/>
                <a:cs typeface="Roboto Slab"/>
                <a:sym typeface="Roboto Slab"/>
              </a:rPr>
              <a:t>src/app/app-routing.modules.ts</a:t>
            </a:r>
            <a:endParaRPr b="1"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2938150" y="1666100"/>
            <a:ext cx="5484600" cy="273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const routes: Routes = [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   path: '/serv',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   component: ‘MyServiceService’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];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0" name="Google Shape;510;p29"/>
          <p:cNvSpPr txBox="1"/>
          <p:nvPr>
            <p:ph idx="1" type="body"/>
          </p:nvPr>
        </p:nvSpPr>
        <p:spPr>
          <a:xfrm>
            <a:off x="2901875" y="1033400"/>
            <a:ext cx="5292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AÑADIR RUTA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30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Directivas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Estructurales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7" name="Google Shape;517;p30"/>
          <p:cNvSpPr txBox="1"/>
          <p:nvPr>
            <p:ph idx="1" type="body"/>
          </p:nvPr>
        </p:nvSpPr>
        <p:spPr>
          <a:xfrm>
            <a:off x="2901875" y="1033400"/>
            <a:ext cx="52923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Las directivas estructurales corresponden a elementos en el HTML que permiten añadir, manipular o eliminar elementos del DOM. Estos elementos, en forma de atributos, se aplican a elementos huéspedes. Al hacer esto, la directiva hace lo que debe hacer sobre el elemento huésped y sus elementos hijos.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31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Directivas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Estructurales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4" name="Google Shape;524;p31"/>
          <p:cNvSpPr/>
          <p:nvPr/>
        </p:nvSpPr>
        <p:spPr>
          <a:xfrm>
            <a:off x="4180230" y="3508189"/>
            <a:ext cx="4294800" cy="89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5" name="Google Shape;525;p31"/>
          <p:cNvSpPr/>
          <p:nvPr/>
        </p:nvSpPr>
        <p:spPr>
          <a:xfrm flipH="1">
            <a:off x="2556424" y="3508196"/>
            <a:ext cx="1594500" cy="890100"/>
          </a:xfrm>
          <a:prstGeom prst="rect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6" name="Google Shape;526;p31"/>
          <p:cNvSpPr/>
          <p:nvPr/>
        </p:nvSpPr>
        <p:spPr>
          <a:xfrm rot="-5400000">
            <a:off x="3612660" y="3156534"/>
            <a:ext cx="891133" cy="1594443"/>
          </a:xfrm>
          <a:prstGeom prst="flowChartOffpageConnector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2623312" y="3615375"/>
            <a:ext cx="21804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*ngswitch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8" name="Google Shape;528;p31"/>
          <p:cNvSpPr/>
          <p:nvPr/>
        </p:nvSpPr>
        <p:spPr>
          <a:xfrm>
            <a:off x="4921164" y="3509826"/>
            <a:ext cx="333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Permite ejecutar casos condicionales sobre elementos del DOM.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9" name="Google Shape;529;p31"/>
          <p:cNvSpPr/>
          <p:nvPr/>
        </p:nvSpPr>
        <p:spPr>
          <a:xfrm>
            <a:off x="4180230" y="2372163"/>
            <a:ext cx="4294800" cy="89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0" name="Google Shape;530;p31"/>
          <p:cNvSpPr/>
          <p:nvPr/>
        </p:nvSpPr>
        <p:spPr>
          <a:xfrm flipH="1">
            <a:off x="2556424" y="2372167"/>
            <a:ext cx="1594500" cy="890100"/>
          </a:xfrm>
          <a:prstGeom prst="rect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1" name="Google Shape;531;p31"/>
          <p:cNvSpPr/>
          <p:nvPr/>
        </p:nvSpPr>
        <p:spPr>
          <a:xfrm rot="-5400000">
            <a:off x="3612660" y="2020508"/>
            <a:ext cx="891133" cy="1594443"/>
          </a:xfrm>
          <a:prstGeom prst="flowChartOffpageConnector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2623312" y="2479349"/>
            <a:ext cx="21804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*ngfor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4921164" y="2373801"/>
            <a:ext cx="333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Permite generar iteraciones de elementos HTML. Posee partes obligatorias y opcionales.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4180230" y="1236125"/>
            <a:ext cx="4294800" cy="89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5" name="Google Shape;535;p31"/>
          <p:cNvSpPr/>
          <p:nvPr/>
        </p:nvSpPr>
        <p:spPr>
          <a:xfrm flipH="1">
            <a:off x="2556424" y="1236125"/>
            <a:ext cx="1594500" cy="890100"/>
          </a:xfrm>
          <a:prstGeom prst="rect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6" name="Google Shape;536;p31"/>
          <p:cNvSpPr/>
          <p:nvPr/>
        </p:nvSpPr>
        <p:spPr>
          <a:xfrm rot="-5400000">
            <a:off x="3612660" y="884470"/>
            <a:ext cx="891133" cy="1594443"/>
          </a:xfrm>
          <a:prstGeom prst="flowChartOffpageConnector">
            <a:avLst/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2623312" y="1343311"/>
            <a:ext cx="21804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*ngif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4921164" y="1237762"/>
            <a:ext cx="3338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Esta directiva toma una expresión booleana y hace que toda la porción del DOM aparezca o desaparezca dada esa condición.</a:t>
            </a:r>
            <a:r>
              <a:rPr lang="en" sz="12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2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2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HTTPClient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45" name="Google Shape;545;p32"/>
          <p:cNvSpPr txBox="1"/>
          <p:nvPr>
            <p:ph idx="1" type="body"/>
          </p:nvPr>
        </p:nvSpPr>
        <p:spPr>
          <a:xfrm>
            <a:off x="2901875" y="1185800"/>
            <a:ext cx="52923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HttpClient es una API simplificada para la funcionalidad HTTP para su uso con aplicaciones Angular.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Recibe los datos en forma JSON 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Permite el manejo de errores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33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HTTPClient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552" name="Google Shape;552;p33"/>
          <p:cNvGraphicFramePr/>
          <p:nvPr/>
        </p:nvGraphicFramePr>
        <p:xfrm>
          <a:off x="3249500" y="1152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{76FFF8A6-CDAF-4C52-BBE4-024637021EA4}</a:tableStyleId>
              </a:tblPr>
              <a:tblGrid>
                <a:gridCol w="1567725"/>
                <a:gridCol w="1567725"/>
                <a:gridCol w="1567725"/>
              </a:tblGrid>
              <a:tr h="598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Lato"/>
                          <a:ea typeface="Lato"/>
                          <a:cs typeface="Lato"/>
                          <a:sym typeface="Lato"/>
                        </a:rPr>
                        <a:t>METODOS</a:t>
                      </a:r>
                      <a:endParaRPr b="1" sz="2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GET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DELETE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PATCH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POST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PUT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HEAD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HEAD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OPTIONS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JSONP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REQUEST</a:t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 txBox="1"/>
          <p:nvPr>
            <p:ph idx="4294967295" type="ctrTitle"/>
          </p:nvPr>
        </p:nvSpPr>
        <p:spPr>
          <a:xfrm>
            <a:off x="1378838" y="2708950"/>
            <a:ext cx="657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 Slab"/>
                <a:ea typeface="Roboto Slab"/>
                <a:cs typeface="Roboto Slab"/>
                <a:sym typeface="Roboto Slab"/>
              </a:rPr>
              <a:t>¿Que es Angular?</a:t>
            </a:r>
            <a:endParaRPr b="1" sz="60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7" name="Google Shape;387;p16"/>
          <p:cNvSpPr txBox="1"/>
          <p:nvPr>
            <p:ph idx="4294967295" type="subTitle"/>
          </p:nvPr>
        </p:nvSpPr>
        <p:spPr>
          <a:xfrm>
            <a:off x="2394950" y="3640150"/>
            <a:ext cx="435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3F3F3"/>
                </a:solidFill>
              </a:rPr>
              <a:t>Framework para aplicaciones web desarrollado en TypeScript, de código abierto, mantenido por Google, SPA.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88" name="Google Shape;388;p1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600" y="617125"/>
            <a:ext cx="2224800" cy="222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34"/>
          <p:cNvSpPr/>
          <p:nvPr/>
        </p:nvSpPr>
        <p:spPr>
          <a:xfrm>
            <a:off x="2794050" y="3016525"/>
            <a:ext cx="5466900" cy="526800"/>
          </a:xfrm>
          <a:prstGeom prst="rect">
            <a:avLst/>
          </a:prstGeom>
          <a:solidFill>
            <a:srgbClr val="181818"/>
          </a:solidFill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{{ 'BBBBB' | lowercase }}</a:t>
            </a:r>
            <a:endParaRPr sz="2100"/>
          </a:p>
        </p:txBody>
      </p:sp>
      <p:sp>
        <p:nvSpPr>
          <p:cNvPr id="559" name="Google Shape;559;p34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Pipe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0" name="Google Shape;560;p34"/>
          <p:cNvSpPr txBox="1"/>
          <p:nvPr>
            <p:ph idx="1" type="body"/>
          </p:nvPr>
        </p:nvSpPr>
        <p:spPr>
          <a:xfrm>
            <a:off x="2881350" y="1381775"/>
            <a:ext cx="52923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Las pipes son etiquetas que se ponen al visualizar una variable en un template para transformar el valor de la variable que se está imprimiendo.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35"/>
          <p:cNvSpPr txBox="1"/>
          <p:nvPr>
            <p:ph type="title"/>
          </p:nvPr>
        </p:nvSpPr>
        <p:spPr>
          <a:xfrm>
            <a:off x="0" y="559475"/>
            <a:ext cx="2286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Pipe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475" y="1217488"/>
            <a:ext cx="5057900" cy="270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36"/>
          <p:cNvSpPr/>
          <p:nvPr/>
        </p:nvSpPr>
        <p:spPr>
          <a:xfrm>
            <a:off x="2706750" y="999175"/>
            <a:ext cx="5466900" cy="526800"/>
          </a:xfrm>
          <a:prstGeom prst="rect">
            <a:avLst/>
          </a:prstGeom>
          <a:solidFill>
            <a:srgbClr val="181818"/>
          </a:solidFill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ng g p my-pipe</a:t>
            </a:r>
            <a:endParaRPr sz="2100"/>
          </a:p>
        </p:txBody>
      </p:sp>
      <p:sp>
        <p:nvSpPr>
          <p:cNvPr id="574" name="Google Shape;574;p36"/>
          <p:cNvSpPr txBox="1"/>
          <p:nvPr>
            <p:ph type="title"/>
          </p:nvPr>
        </p:nvSpPr>
        <p:spPr>
          <a:xfrm>
            <a:off x="-76200" y="559475"/>
            <a:ext cx="24486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Pipe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Personalizada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75" name="Google Shape;5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575" y="1717300"/>
            <a:ext cx="4353525" cy="23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Slab"/>
                <a:ea typeface="Roboto Slab"/>
                <a:cs typeface="Roboto Slab"/>
                <a:sym typeface="Roboto Slab"/>
              </a:rPr>
              <a:t>Bibliografia</a:t>
            </a:r>
            <a:endParaRPr b="1"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81" name="Google Shape;581;p3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2" name="Google Shape;582;p37"/>
          <p:cNvGraphicFramePr/>
          <p:nvPr/>
        </p:nvGraphicFramePr>
        <p:xfrm>
          <a:off x="2992950" y="10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{D098DC0F-05A6-4799-9A3E-3450718593E4}</a:tableStyleId>
              </a:tblPr>
              <a:tblGrid>
                <a:gridCol w="542400"/>
                <a:gridCol w="4440550"/>
              </a:tblGrid>
              <a:tr h="6575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[1]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“Angular”. [En línea]. Disponible en: https://angular.io/docs.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[2]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“Angular - Pipes, como se usan para dar formato en la vista”, Coding Potions - Blog de desarrollo web y programación. [En línea]. Disponible en: https://codingpotions.com/angular-pipes/.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[3]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J. J. E. Programacion, “Que es SPA (Single-page Application)”, Medium, 12-may-2018. [En línea]. Disponible en: https://medium.com/@programacionjje/que-es-spa-single-page-application-4dbd3694fac9.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[4]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“Beginner’s Guide to Angular 4 - Envato Tuts+ Code Tutorials”, Code Envato Tuts+. [En línea]. Disponible en: https://code.tutsplus.com/series/beginners-guide-to-angular-4--cms-1244.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Slab"/>
                <a:ea typeface="Roboto Slab"/>
                <a:cs typeface="Roboto Slab"/>
                <a:sym typeface="Roboto Slab"/>
              </a:rPr>
              <a:t>Bibliografia</a:t>
            </a:r>
            <a:endParaRPr b="1"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88" name="Google Shape;588;p3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9" name="Google Shape;589;p38"/>
          <p:cNvGraphicFramePr/>
          <p:nvPr/>
        </p:nvGraphicFramePr>
        <p:xfrm>
          <a:off x="3069150" y="71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{D098DC0F-05A6-4799-9A3E-3450718593E4}</a:tableStyleId>
              </a:tblPr>
              <a:tblGrid>
                <a:gridCol w="542400"/>
                <a:gridCol w="444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[5]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S. Máñez, “Single Page Application, ¿qué es y cómo funciona? - Spira Dreams”, Spira Dreams, 05-sep-2018. [En línea]. Disponible en: https://spiradreams.com/como-funciona-una-single-page-application/.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[6]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K. A. B. Solano, “Enrutamiento en Angular”, Medium, 15-oct-2017. [En línea]. Disponible en: https://medium.com/@KevinBueno_/enrutamiento-en-angular-996f14e89293.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[7]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“Páginas y rutas Angular SPA”, Academia Binaria, 21-ene-2019. [En línea]. Disponible en: https://academia-binaria.com/paginas-y-rutas-angular-spa/index.html[Consultado: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[8]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N. Avila, “Directivas Estructurales en Angular”, Medium, 23-jul-2018. </a:t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[En línea]. Disponible en: https://medium.com/angular-chile/directivas-estructurales-en-angular-33529aa9dd31.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Slab"/>
                <a:ea typeface="Roboto Slab"/>
                <a:cs typeface="Roboto Slab"/>
                <a:sym typeface="Roboto Slab"/>
              </a:rPr>
              <a:t>Bibliografia</a:t>
            </a:r>
            <a:endParaRPr b="1"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95" name="Google Shape;595;p3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6" name="Google Shape;596;p39"/>
          <p:cNvGraphicFramePr/>
          <p:nvPr/>
        </p:nvGraphicFramePr>
        <p:xfrm>
          <a:off x="3069150" y="109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{D098DC0F-05A6-4799-9A3E-3450718593E4}</a:tableStyleId>
              </a:tblPr>
              <a:tblGrid>
                <a:gridCol w="542400"/>
                <a:gridCol w="444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[9]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“Métodos de petición HTTP”, Documentación web de MDN. [En línea]. Disponible en: https://developer.mozilla.org/es/docs/Web/HTTP/Methods.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[10]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L. J. Sánchez (@luisjoseprofe) et al., “HttpClient VS Http - El nuevo servicio http de Angular”, Enrique Oriol, 15-nov-2017. [En línea]. Disponible en: http://blog.enriqueoriol.com/2017/11/httpclient-vs-http-angular.html.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[11]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Contributors to Wikimedia projects, “Angular (framework) - Wikipedia, la enciclopedia libre”, Wikimedia Foundation, Inc., 11-mar-2017. [En línea]. Disponible en: https://es.wikipedia.org/wiki/Angular_(framework). [Consultado: 23-jul-2019].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A6BCC9"/>
                </a:solidFill>
              </a:rPr>
              <a:t>‹#›</a:t>
            </a:fld>
            <a:endParaRPr>
              <a:solidFill>
                <a:srgbClr val="A6BCC9"/>
              </a:solidFill>
            </a:endParaRPr>
          </a:p>
        </p:txBody>
      </p:sp>
      <p:sp>
        <p:nvSpPr>
          <p:cNvPr id="395" name="Google Shape;395;p1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Slab"/>
                <a:ea typeface="Roboto Slab"/>
                <a:cs typeface="Roboto Slab"/>
                <a:sym typeface="Roboto Slab"/>
              </a:rPr>
              <a:t>¿Para </a:t>
            </a:r>
            <a:r>
              <a:rPr b="1" lang="en" sz="3000">
                <a:latin typeface="Roboto Slab"/>
                <a:ea typeface="Roboto Slab"/>
                <a:cs typeface="Roboto Slab"/>
                <a:sym typeface="Roboto Slab"/>
              </a:rPr>
              <a:t>qué</a:t>
            </a:r>
            <a:r>
              <a:rPr b="1" lang="en" sz="3000">
                <a:latin typeface="Roboto Slab"/>
                <a:ea typeface="Roboto Slab"/>
                <a:cs typeface="Roboto Slab"/>
                <a:sym typeface="Roboto Slab"/>
              </a:rPr>
              <a:t> sirve Angular?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3920510" y="1554204"/>
            <a:ext cx="2673905" cy="2298221"/>
          </a:xfrm>
          <a:prstGeom prst="flowChartMerge">
            <a:avLst/>
          </a:prstGeom>
          <a:solidFill>
            <a:srgbClr val="E2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SPA Web</a:t>
            </a:r>
            <a:endParaRPr b="1"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2221550" y="1554199"/>
            <a:ext cx="2673900" cy="2298300"/>
          </a:xfrm>
          <a:prstGeom prst="triangle">
            <a:avLst>
              <a:gd fmla="val 50000" name="adj"/>
            </a:avLst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MVC</a:t>
            </a:r>
            <a:endParaRPr b="1"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5611770" y="1480775"/>
            <a:ext cx="2673900" cy="2298300"/>
          </a:xfrm>
          <a:prstGeom prst="triangle">
            <a:avLst>
              <a:gd fmla="val 50000" name="adj"/>
            </a:avLst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Separar BackEnd</a:t>
            </a: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y</a:t>
            </a: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FronEnd</a:t>
            </a:r>
            <a:endParaRPr b="1"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18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Slab"/>
                <a:ea typeface="Roboto Slab"/>
                <a:cs typeface="Roboto Slab"/>
                <a:sym typeface="Roboto Slab"/>
              </a:rPr>
              <a:t>SPA Web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405" name="Google Shape;405;p18"/>
          <p:cNvGraphicFramePr/>
          <p:nvPr/>
        </p:nvGraphicFramePr>
        <p:xfrm>
          <a:off x="2782250" y="1327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{76FFF8A6-CDAF-4C52-BBE4-024637021EA4}</a:tableStyleId>
              </a:tblPr>
              <a:tblGrid>
                <a:gridCol w="5522875"/>
              </a:tblGrid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7A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VENTAJAS</a:t>
                      </a:r>
                      <a:endParaRPr b="1" sz="1800">
                        <a:solidFill>
                          <a:srgbClr val="007A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 tenemos varias páginas</a:t>
                      </a:r>
                      <a:endParaRPr sz="1800"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Mejorar la rapidez de carga de nuestra página</a:t>
                      </a:r>
                      <a:endParaRPr sz="1800"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Reduce el consumo de recursos como el ancho de banda</a:t>
                      </a:r>
                      <a:endParaRPr sz="1800"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Ofrece una experiencia de usuario mucho más fluida y agradable</a:t>
                      </a:r>
                      <a:endParaRPr sz="1800">
                        <a:solidFill>
                          <a:srgbClr val="4A5C65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EE9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19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Slab"/>
                <a:ea typeface="Roboto Slab"/>
                <a:cs typeface="Roboto Slab"/>
                <a:sym typeface="Roboto Slab"/>
              </a:rPr>
              <a:t>MVC</a:t>
            </a:r>
            <a:endParaRPr b="1" sz="30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4690328" y="938575"/>
            <a:ext cx="1934400" cy="8931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3" name="Google Shape;413;p19"/>
          <p:cNvSpPr/>
          <p:nvPr/>
        </p:nvSpPr>
        <p:spPr>
          <a:xfrm>
            <a:off x="6473743" y="2774175"/>
            <a:ext cx="1934400" cy="8931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2910525" y="2774175"/>
            <a:ext cx="1934400" cy="893100"/>
          </a:xfrm>
          <a:prstGeom prst="rect">
            <a:avLst/>
          </a:prstGeom>
          <a:solidFill>
            <a:srgbClr val="3AB54A">
              <a:alpha val="7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Controlador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415" name="Google Shape;415;p19"/>
          <p:cNvCxnSpPr>
            <a:stCxn id="414" idx="0"/>
            <a:endCxn id="412" idx="1"/>
          </p:cNvCxnSpPr>
          <p:nvPr/>
        </p:nvCxnSpPr>
        <p:spPr>
          <a:xfrm flipH="1" rot="10800000">
            <a:off x="3877725" y="1385175"/>
            <a:ext cx="812700" cy="138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19"/>
          <p:cNvCxnSpPr>
            <a:stCxn id="414" idx="3"/>
            <a:endCxn id="413" idx="1"/>
          </p:cNvCxnSpPr>
          <p:nvPr/>
        </p:nvCxnSpPr>
        <p:spPr>
          <a:xfrm>
            <a:off x="4844925" y="3220725"/>
            <a:ext cx="1628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19"/>
          <p:cNvCxnSpPr>
            <a:stCxn id="412" idx="3"/>
            <a:endCxn id="413" idx="0"/>
          </p:cNvCxnSpPr>
          <p:nvPr/>
        </p:nvCxnSpPr>
        <p:spPr>
          <a:xfrm>
            <a:off x="6624728" y="1385125"/>
            <a:ext cx="816300" cy="138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19"/>
          <p:cNvCxnSpPr>
            <a:stCxn id="413" idx="1"/>
            <a:endCxn id="414" idx="3"/>
          </p:cNvCxnSpPr>
          <p:nvPr/>
        </p:nvCxnSpPr>
        <p:spPr>
          <a:xfrm rot="10800000">
            <a:off x="4845043" y="3220725"/>
            <a:ext cx="1628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0"/>
          <p:cNvSpPr txBox="1"/>
          <p:nvPr>
            <p:ph type="title"/>
          </p:nvPr>
        </p:nvSpPr>
        <p:spPr>
          <a:xfrm>
            <a:off x="-77000" y="559475"/>
            <a:ext cx="24639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Caracteristicas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2681025" y="1235036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Generación de 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Código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6" name="Google Shape;426;p20"/>
          <p:cNvSpPr/>
          <p:nvPr/>
        </p:nvSpPr>
        <p:spPr>
          <a:xfrm>
            <a:off x="4192938" y="548225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Universal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7" name="Google Shape;427;p20"/>
          <p:cNvSpPr/>
          <p:nvPr/>
        </p:nvSpPr>
        <p:spPr>
          <a:xfrm>
            <a:off x="2681025" y="2694566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B1C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División 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 Código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4226335" y="1972595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AB54A">
              <a:alpha val="7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Plantillas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5721972" y="1236048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3AB54A">
              <a:alpha val="7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Angular CLI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4226332" y="3396975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7ACC">
              <a:alpha val="7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Animaciones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12834" y="2694574"/>
            <a:ext cx="1840800" cy="1358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7ACC">
              <a:alpha val="7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Accesibilidad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21"/>
          <p:cNvSpPr txBox="1"/>
          <p:nvPr>
            <p:ph type="title"/>
          </p:nvPr>
        </p:nvSpPr>
        <p:spPr>
          <a:xfrm>
            <a:off x="-77000" y="559475"/>
            <a:ext cx="24639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Requisitos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8" name="Google Shape;4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453" y="730924"/>
            <a:ext cx="3155875" cy="193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900" y="2570173"/>
            <a:ext cx="3935795" cy="217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22"/>
          <p:cNvSpPr txBox="1"/>
          <p:nvPr>
            <p:ph type="title"/>
          </p:nvPr>
        </p:nvSpPr>
        <p:spPr>
          <a:xfrm>
            <a:off x="-77000" y="559475"/>
            <a:ext cx="24639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Soporte en Navegadores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6" name="Google Shape;446;p22"/>
          <p:cNvSpPr txBox="1"/>
          <p:nvPr>
            <p:ph idx="1" type="body"/>
          </p:nvPr>
        </p:nvSpPr>
        <p:spPr>
          <a:xfrm>
            <a:off x="2901875" y="811675"/>
            <a:ext cx="2463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ULTIMA VERSIÓN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825" y="1410772"/>
            <a:ext cx="888100" cy="8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000" y="1397000"/>
            <a:ext cx="888099" cy="91694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2"/>
          <p:cNvSpPr txBox="1"/>
          <p:nvPr>
            <p:ph idx="1" type="body"/>
          </p:nvPr>
        </p:nvSpPr>
        <p:spPr>
          <a:xfrm>
            <a:off x="2901875" y="2659650"/>
            <a:ext cx="3981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DOS VERSIONES RECIENTES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25" y="3258750"/>
            <a:ext cx="918900" cy="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000" y="3225950"/>
            <a:ext cx="1012101" cy="10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2"/>
          <p:cNvSpPr txBox="1"/>
          <p:nvPr>
            <p:ph idx="1" type="body"/>
          </p:nvPr>
        </p:nvSpPr>
        <p:spPr>
          <a:xfrm>
            <a:off x="6275200" y="811675"/>
            <a:ext cx="39819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VERSIÓN 11, 10, 9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3" name="Google Shape;4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6575" y="1486975"/>
            <a:ext cx="888100" cy="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23"/>
          <p:cNvSpPr txBox="1"/>
          <p:nvPr>
            <p:ph type="title"/>
          </p:nvPr>
        </p:nvSpPr>
        <p:spPr>
          <a:xfrm>
            <a:off x="-77000" y="559475"/>
            <a:ext cx="24639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Slab"/>
                <a:ea typeface="Roboto Slab"/>
                <a:cs typeface="Roboto Slab"/>
                <a:sym typeface="Roboto Slab"/>
              </a:rPr>
              <a:t>Instalación y Creación de Proyecto</a:t>
            </a:r>
            <a:endParaRPr b="1" sz="25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0" name="Google Shape;460;p23"/>
          <p:cNvSpPr/>
          <p:nvPr/>
        </p:nvSpPr>
        <p:spPr>
          <a:xfrm>
            <a:off x="2728950" y="1197975"/>
            <a:ext cx="5466900" cy="2630400"/>
          </a:xfrm>
          <a:prstGeom prst="rect">
            <a:avLst/>
          </a:prstGeom>
          <a:solidFill>
            <a:srgbClr val="181818"/>
          </a:solidFill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npm install -g @angular/cli</a:t>
            </a:r>
            <a:endParaRPr sz="21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ng new my-dream-app</a:t>
            </a:r>
            <a:endParaRPr sz="21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cd my-dream-app</a:t>
            </a:r>
            <a:endParaRPr sz="21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ng serve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